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6" name="Shape 8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1" name="Shape 8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8" name="Shape 8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9" name="Shape 8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9" name="Shape 9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7" name="Shape 9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3" name="Shape 9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5" name="Shape 9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7" name="Shape 9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6" name="Shape 9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nl-NL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nl-NL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2" name="Shape 7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1" name="Shape 7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9" name="Shape 8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1" name="Shape 8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7" name="Shape 8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3" name="Shape 8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l-NL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tv.nl/beeldbank/clip/20071129_blindemannetje0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Mondeling  Nederlands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Cursus 4  – Module 7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759200" y="5897562"/>
            <a:ext cx="198913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moederdag</a:t>
            </a:r>
          </a:p>
        </p:txBody>
      </p:sp>
      <p:pic>
        <p:nvPicPr>
          <p:cNvPr id="156" name="Shape 156" descr="moeder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3" y="0"/>
            <a:ext cx="3911599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</a:p>
        </p:txBody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4572000" y="2204864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611560" y="2420888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2915816" y="4310342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Dag 5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</a:p>
        </p:txBody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optreden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voorstelling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podium</a:t>
            </a:r>
          </a:p>
        </p:txBody>
      </p:sp>
      <p:pic>
        <p:nvPicPr>
          <p:cNvPr id="875" name="Shape 875" descr="de voorstel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3" y="3717378"/>
            <a:ext cx="3798993" cy="2591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</a:p>
        </p:txBody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wie,doet,wat,waar,wanneer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971600" y="4077071"/>
            <a:ext cx="1440160" cy="259228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2555775" y="4077071"/>
            <a:ext cx="1440160" cy="2592287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4181128" y="4077071"/>
            <a:ext cx="1440160" cy="2592287"/>
          </a:xfrm>
          <a:prstGeom prst="rect">
            <a:avLst/>
          </a:prstGeom>
          <a:solidFill>
            <a:srgbClr val="99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5832471" y="4077071"/>
            <a:ext cx="1440160" cy="2592287"/>
          </a:xfrm>
          <a:prstGeom prst="rect">
            <a:avLst/>
          </a:prstGeom>
          <a:solidFill>
            <a:srgbClr val="7030A0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7431832" y="4077071"/>
            <a:ext cx="1440160" cy="2592287"/>
          </a:xfrm>
          <a:prstGeom prst="rect">
            <a:avLst/>
          </a:prstGeom>
          <a:solidFill>
            <a:srgbClr val="FF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BINGO!</a:t>
            </a:r>
          </a:p>
        </p:txBody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9" name="Shape 899" descr="diplo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3" y="0"/>
            <a:ext cx="4762499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Shape 900"/>
          <p:cNvSpPr txBox="1"/>
          <p:nvPr/>
        </p:nvSpPr>
        <p:spPr>
          <a:xfrm>
            <a:off x="1187624" y="5876925"/>
            <a:ext cx="77701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diploma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Shape 907" descr="j__vlaming_-_toespra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0"/>
            <a:ext cx="4064000" cy="5445124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Shape 908"/>
          <p:cNvSpPr txBox="1"/>
          <p:nvPr/>
        </p:nvSpPr>
        <p:spPr>
          <a:xfrm>
            <a:off x="3779837" y="5876925"/>
            <a:ext cx="22653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toespraak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5" name="Shape 915" descr="2006_Diploma_uitreiking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0"/>
            <a:ext cx="7883525" cy="5913437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Shape 916"/>
          <p:cNvSpPr txBox="1"/>
          <p:nvPr/>
        </p:nvSpPr>
        <p:spPr>
          <a:xfrm>
            <a:off x="2894013" y="6021387"/>
            <a:ext cx="36068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diploma- uitreiking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Shape 9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Shape 923"/>
          <p:cNvSpPr txBox="1"/>
          <p:nvPr/>
        </p:nvSpPr>
        <p:spPr>
          <a:xfrm>
            <a:off x="3779837" y="5876925"/>
            <a:ext cx="20462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applaus</a:t>
            </a:r>
          </a:p>
        </p:txBody>
      </p:sp>
      <p:pic>
        <p:nvPicPr>
          <p:cNvPr id="924" name="Shape 924" descr="het appl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0"/>
            <a:ext cx="3451225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1" name="Shape 931" descr="robinenguidobloemen9y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0"/>
            <a:ext cx="7416800" cy="5557837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Shape 932"/>
          <p:cNvSpPr txBox="1"/>
          <p:nvPr/>
        </p:nvSpPr>
        <p:spPr>
          <a:xfrm>
            <a:off x="3779837" y="5876925"/>
            <a:ext cx="224631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versiering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3759200" y="5897562"/>
            <a:ext cx="1671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vaderdag</a:t>
            </a:r>
          </a:p>
        </p:txBody>
      </p:sp>
      <p:pic>
        <p:nvPicPr>
          <p:cNvPr id="164" name="Shape 164" descr="Vader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8" y="0"/>
            <a:ext cx="4427537" cy="59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9" name="Shape 939" descr="ritz_carlton_champagne_jpg_jpeg-afbeelding_500x326_pixe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0"/>
            <a:ext cx="8316912" cy="4656137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Shape 940"/>
          <p:cNvSpPr txBox="1"/>
          <p:nvPr/>
        </p:nvSpPr>
        <p:spPr>
          <a:xfrm>
            <a:off x="3779837" y="5876925"/>
            <a:ext cx="25669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champagne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toespraak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versiering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952" name="Shape 9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toespraak		de toespraken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versiering		de versieringen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diploma			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diploma			de diploma’s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</a:p>
        </p:txBody>
      </p:sp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Shape 971"/>
          <p:cNvSpPr/>
          <p:nvPr/>
        </p:nvSpPr>
        <p:spPr>
          <a:xfrm>
            <a:off x="4572000" y="2204864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611560" y="2420888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/>
          <p:nvPr/>
        </p:nvSpPr>
        <p:spPr>
          <a:xfrm>
            <a:off x="2915816" y="4310342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diploma uitreiking</a:t>
            </a:r>
          </a:p>
        </p:txBody>
      </p:sp>
      <p:sp>
        <p:nvSpPr>
          <p:cNvPr id="979" name="Shape 9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Shape 980"/>
          <p:cNvSpPr/>
          <p:nvPr/>
        </p:nvSpPr>
        <p:spPr>
          <a:xfrm>
            <a:off x="2123727" y="1417637"/>
            <a:ext cx="4896543" cy="5035697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Shape 981"/>
          <p:cNvSpPr txBox="1"/>
          <p:nvPr/>
        </p:nvSpPr>
        <p:spPr>
          <a:xfrm>
            <a:off x="3059832" y="2420888"/>
            <a:ext cx="3096343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Lieve kinderen,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Jullie hebben nu cursus 4 afgerond.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Veel succes met het maken van de toets!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Alle juffen van de Globe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759200" y="5897562"/>
            <a:ext cx="331152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Sinterklaasfeest</a:t>
            </a:r>
          </a:p>
        </p:txBody>
      </p:sp>
      <p:pic>
        <p:nvPicPr>
          <p:cNvPr id="172" name="Shape 172" descr="het Sinterklaasfe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759200" y="5897562"/>
            <a:ext cx="252412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suikerfeest</a:t>
            </a:r>
          </a:p>
        </p:txBody>
      </p:sp>
      <p:pic>
        <p:nvPicPr>
          <p:cNvPr id="180" name="Shape 180" descr="het Suikerfe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0"/>
            <a:ext cx="7488236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468312" y="4292600"/>
            <a:ext cx="7772400" cy="1827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779837" y="5876925"/>
            <a:ext cx="2286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valentijnsdag</a:t>
            </a:r>
          </a:p>
        </p:txBody>
      </p:sp>
      <p:pic>
        <p:nvPicPr>
          <p:cNvPr id="187" name="Shape 187" descr="Valentijns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0"/>
            <a:ext cx="5543549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539750" y="32131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3779837" y="5876925"/>
            <a:ext cx="20081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feest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vieren</a:t>
            </a:r>
          </a:p>
        </p:txBody>
      </p:sp>
      <p:pic>
        <p:nvPicPr>
          <p:cNvPr id="195" name="Shape 195" descr="feest vier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260350"/>
            <a:ext cx="7704136" cy="54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539750" y="36449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779837" y="5876925"/>
            <a:ext cx="23526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verjaardag</a:t>
            </a:r>
          </a:p>
        </p:txBody>
      </p:sp>
      <p:pic>
        <p:nvPicPr>
          <p:cNvPr id="203" name="Shape 203" descr="de verjaar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549275"/>
            <a:ext cx="7885112" cy="52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 descr="de da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0"/>
            <a:ext cx="4095749" cy="53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3779837" y="5876925"/>
            <a:ext cx="13541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755650" y="18891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1331912" y="1773238"/>
            <a:ext cx="6400799" cy="4535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Ra,ra wie is/zijn ze?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is jarig op Koninginnedag.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hebben pas een baby gekregen?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gaan straks rekenen.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is een vriendin van Nina.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is de juf van de kinderen uit alle verhalen.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bezoek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feestmuts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idee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kinderfeest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verjaardag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59269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maan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paddenstoel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schram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achterna zitten</a:t>
            </a:r>
          </a:p>
        </p:txBody>
      </p:sp>
      <p:pic>
        <p:nvPicPr>
          <p:cNvPr id="96" name="Shape 96" descr="bos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007" y="3493087"/>
            <a:ext cx="3888432" cy="26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bezoek			de bezoeken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feestmuts			de feestmutsen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idee				de ideeën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kinderfeest			de kinderfeesten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verjaardag			de verjaardagen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Lesje voegwoorden (ZiS blz 108)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de zinnen af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 wordt nat omdat …..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meisje huilt omdat …..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eet een appel omdat ….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572000" y="2204864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611560" y="2420888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915816" y="4310342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2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529208" y="2606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weet je nog?</a:t>
            </a:r>
            <a:b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feest vieren</a:t>
            </a:r>
          </a:p>
        </p:txBody>
      </p:sp>
      <p:pic>
        <p:nvPicPr>
          <p:cNvPr id="260" name="Shape 260" descr="carnav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59" y="953734"/>
            <a:ext cx="2626942" cy="198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 descr="het Suikerfe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2214" y="1970969"/>
            <a:ext cx="2723586" cy="20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Valentijnsda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2292" y="824251"/>
            <a:ext cx="2146388" cy="22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het Sinterklaasfee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280" y="4581128"/>
            <a:ext cx="3401616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de Koninginneda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76055" y="4284192"/>
            <a:ext cx="3057363" cy="229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Shape 271" descr="IMG_1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0"/>
            <a:ext cx="7488236" cy="5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971600" y="5876925"/>
            <a:ext cx="770566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    de bruiloft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759200" y="5897562"/>
            <a:ext cx="14858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</a:t>
            </a:r>
          </a:p>
        </p:txBody>
      </p:sp>
      <p:pic>
        <p:nvPicPr>
          <p:cNvPr id="280" name="Shape 280" descr="de brui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0"/>
            <a:ext cx="4608512" cy="554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3759200" y="5897562"/>
            <a:ext cx="15462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sluier</a:t>
            </a:r>
          </a:p>
        </p:txBody>
      </p:sp>
      <p:pic>
        <p:nvPicPr>
          <p:cNvPr id="288" name="Shape 288" descr="de slui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0"/>
            <a:ext cx="467995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3759200" y="5897562"/>
            <a:ext cx="23876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bruidegom</a:t>
            </a:r>
          </a:p>
        </p:txBody>
      </p:sp>
      <p:pic>
        <p:nvPicPr>
          <p:cNvPr id="296" name="Shape 296" descr="de bruideg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0"/>
            <a:ext cx="3400424" cy="558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3779837" y="5876925"/>
            <a:ext cx="13652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pak</a:t>
            </a:r>
          </a:p>
        </p:txBody>
      </p:sp>
      <p:pic>
        <p:nvPicPr>
          <p:cNvPr id="304" name="Shape 304" descr="het p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88913"/>
            <a:ext cx="3644899" cy="532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759200" y="5897562"/>
            <a:ext cx="1944688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bezoek</a:t>
            </a:r>
          </a:p>
        </p:txBody>
      </p:sp>
      <p:pic>
        <p:nvPicPr>
          <p:cNvPr id="103" name="Shape 103" descr="het bezo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0"/>
            <a:ext cx="7200900" cy="47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3759200" y="5897562"/>
            <a:ext cx="20653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stropdas</a:t>
            </a:r>
          </a:p>
        </p:txBody>
      </p:sp>
      <p:pic>
        <p:nvPicPr>
          <p:cNvPr id="312" name="Shape 312" descr="de stropd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0"/>
            <a:ext cx="2000250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3759200" y="5897562"/>
            <a:ext cx="248602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bruidspaar</a:t>
            </a:r>
          </a:p>
        </p:txBody>
      </p:sp>
      <p:pic>
        <p:nvPicPr>
          <p:cNvPr id="320" name="Shape 320" descr="het bruidspa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33375"/>
            <a:ext cx="4792662" cy="54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3779837" y="5876925"/>
            <a:ext cx="146526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trouwen</a:t>
            </a:r>
          </a:p>
        </p:txBody>
      </p:sp>
      <p:pic>
        <p:nvPicPr>
          <p:cNvPr id="328" name="Shape 328" descr="pla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0"/>
            <a:ext cx="7127875" cy="53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3759200" y="5897562"/>
            <a:ext cx="2046288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applaus</a:t>
            </a:r>
          </a:p>
        </p:txBody>
      </p:sp>
      <p:pic>
        <p:nvPicPr>
          <p:cNvPr id="336" name="Shape 336" descr="het appl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3" y="0"/>
            <a:ext cx="3738561" cy="5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Shape 344" descr="felicitatie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3" y="0"/>
            <a:ext cx="3933825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4284662" y="5875337"/>
            <a:ext cx="17240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feliciteren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Shape 352" descr="1zvpcu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3" y="0"/>
            <a:ext cx="3895725" cy="5949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3779837" y="5876925"/>
            <a:ext cx="310356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lint – de linten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3759200" y="5897562"/>
            <a:ext cx="1766888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wapperen</a:t>
            </a:r>
          </a:p>
        </p:txBody>
      </p:sp>
      <p:pic>
        <p:nvPicPr>
          <p:cNvPr id="361" name="Shape 361" descr="wapper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8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3759200" y="5897562"/>
            <a:ext cx="2185988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motorkap</a:t>
            </a:r>
          </a:p>
        </p:txBody>
      </p:sp>
      <p:pic>
        <p:nvPicPr>
          <p:cNvPr id="369" name="Shape 369" descr="de motork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765175"/>
            <a:ext cx="6624637" cy="436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3779837" y="5876925"/>
            <a:ext cx="18049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portier</a:t>
            </a:r>
          </a:p>
        </p:txBody>
      </p:sp>
      <p:pic>
        <p:nvPicPr>
          <p:cNvPr id="377" name="Shape 377" descr="het porti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33375"/>
            <a:ext cx="6697663" cy="54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ctrTitle"/>
          </p:nvPr>
        </p:nvSpPr>
        <p:spPr>
          <a:xfrm>
            <a:off x="684212" y="4221162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3779837" y="5876925"/>
            <a:ext cx="16652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versieren</a:t>
            </a:r>
          </a:p>
        </p:txBody>
      </p:sp>
      <p:pic>
        <p:nvPicPr>
          <p:cNvPr id="385" name="Shape 385" descr="versier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88913"/>
            <a:ext cx="7272336" cy="547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827087" y="4292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419475" y="5876925"/>
            <a:ext cx="15462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carnaval</a:t>
            </a:r>
          </a:p>
        </p:txBody>
      </p:sp>
      <p:pic>
        <p:nvPicPr>
          <p:cNvPr id="110" name="Shape 110" descr="carnav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0"/>
            <a:ext cx="7273924" cy="550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Shape 392" descr="trap%20versieren%20bruiloft%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0"/>
            <a:ext cx="5368924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3779837" y="5876925"/>
            <a:ext cx="16652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Shape 401" descr="feestzaal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0"/>
            <a:ext cx="7343775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3779837" y="5876925"/>
            <a:ext cx="21240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feestzaal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3779837" y="5876925"/>
            <a:ext cx="14065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ober</a:t>
            </a:r>
          </a:p>
        </p:txBody>
      </p:sp>
      <p:pic>
        <p:nvPicPr>
          <p:cNvPr id="410" name="Shape 410" descr="de ob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76250"/>
            <a:ext cx="5903912" cy="519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3779837" y="5876925"/>
            <a:ext cx="24050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restaurant</a:t>
            </a:r>
          </a:p>
        </p:txBody>
      </p:sp>
      <p:pic>
        <p:nvPicPr>
          <p:cNvPr id="418" name="Shape 418" descr="het restaur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260350"/>
            <a:ext cx="7272337" cy="5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3759200" y="5897562"/>
            <a:ext cx="1909763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bezoek</a:t>
            </a:r>
          </a:p>
        </p:txBody>
      </p:sp>
      <p:pic>
        <p:nvPicPr>
          <p:cNvPr id="425" name="Shape 425" descr="het bezo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0"/>
            <a:ext cx="7200900" cy="47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bruidegom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bruidspaar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bruiloft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feestzaal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lint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motorkap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pak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portieren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restaurant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stropdas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			de bruiden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bruidspaar		de bruidsparen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bruiloft			de bruiloften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feestzaal			de feestzalen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lint				de linten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motorkap			de motorkappen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pak			de pakken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portier			de portieren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stropdas			de stopdassen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bruidegom		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ober			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sluier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restaurant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bruidegom			de bruidegoms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ober				de obers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sluier				de sluiers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restaurant			de restaurants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wie,doet,wat,waar,wanneer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971600" y="4077071"/>
            <a:ext cx="1440160" cy="259228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2555775" y="4077071"/>
            <a:ext cx="1440160" cy="2592287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181128" y="4077071"/>
            <a:ext cx="1440160" cy="2592287"/>
          </a:xfrm>
          <a:prstGeom prst="rect">
            <a:avLst/>
          </a:prstGeom>
          <a:solidFill>
            <a:srgbClr val="99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5832471" y="4077071"/>
            <a:ext cx="1440160" cy="2592287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7431832" y="4077071"/>
            <a:ext cx="1440160" cy="2592287"/>
          </a:xfrm>
          <a:prstGeom prst="rect">
            <a:avLst/>
          </a:prstGeom>
          <a:solidFill>
            <a:srgbClr val="FF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827087" y="4292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547812" y="23495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3779837" y="5876925"/>
            <a:ext cx="220821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feestmuts</a:t>
            </a:r>
          </a:p>
        </p:txBody>
      </p:sp>
      <p:pic>
        <p:nvPicPr>
          <p:cNvPr id="118" name="Shape 118" descr="de feestmu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0"/>
            <a:ext cx="7345363" cy="594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overtreffende trap (zie map en ZiS blz 106)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Werkblad (zie map)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4572000" y="2204864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611560" y="2420888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2915816" y="4310342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3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529208" y="2606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weet je nog?</a:t>
            </a:r>
            <a:b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</a:p>
        </p:txBody>
      </p:sp>
      <p:sp>
        <p:nvSpPr>
          <p:cNvPr id="489" name="Shape 489"/>
          <p:cNvSpPr/>
          <p:nvPr/>
        </p:nvSpPr>
        <p:spPr>
          <a:xfrm>
            <a:off x="1168357" y="1772816"/>
            <a:ext cx="1440160" cy="259228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Wie?</a:t>
            </a:r>
          </a:p>
        </p:txBody>
      </p:sp>
      <p:sp>
        <p:nvSpPr>
          <p:cNvPr id="490" name="Shape 490"/>
          <p:cNvSpPr/>
          <p:nvPr/>
        </p:nvSpPr>
        <p:spPr>
          <a:xfrm>
            <a:off x="2946005" y="1772816"/>
            <a:ext cx="1440160" cy="2592287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doet?</a:t>
            </a:r>
          </a:p>
        </p:txBody>
      </p:sp>
      <p:sp>
        <p:nvSpPr>
          <p:cNvPr id="491" name="Shape 491"/>
          <p:cNvSpPr/>
          <p:nvPr/>
        </p:nvSpPr>
        <p:spPr>
          <a:xfrm>
            <a:off x="4731153" y="1772816"/>
            <a:ext cx="1440160" cy="2592287"/>
          </a:xfrm>
          <a:prstGeom prst="rect">
            <a:avLst/>
          </a:prstGeom>
          <a:solidFill>
            <a:srgbClr val="99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wat?</a:t>
            </a:r>
          </a:p>
        </p:txBody>
      </p:sp>
      <p:sp>
        <p:nvSpPr>
          <p:cNvPr id="492" name="Shape 492"/>
          <p:cNvSpPr/>
          <p:nvPr/>
        </p:nvSpPr>
        <p:spPr>
          <a:xfrm>
            <a:off x="6540862" y="1772816"/>
            <a:ext cx="1440160" cy="2592287"/>
          </a:xfrm>
          <a:prstGeom prst="rect">
            <a:avLst/>
          </a:prstGeom>
          <a:solidFill>
            <a:srgbClr val="9A9ADF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waar?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1788333" y="4581128"/>
            <a:ext cx="619268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namen van de hoofdpersonen en wijs aan op de WIE kaart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971600" y="5897562"/>
            <a:ext cx="738023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de verjaardag(feest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501" name="Shape 501" descr="de verjaar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0"/>
            <a:ext cx="7667625" cy="56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3779837" y="5876925"/>
            <a:ext cx="22272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blinddoek</a:t>
            </a:r>
          </a:p>
        </p:txBody>
      </p:sp>
      <p:pic>
        <p:nvPicPr>
          <p:cNvPr id="509" name="Shape 509" descr="de blinddo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0"/>
            <a:ext cx="4414838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Shape 516" descr="Beeldbank_-_20071129_blindemannetje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0"/>
            <a:ext cx="7272337" cy="55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4311650" y="6491287"/>
            <a:ext cx="4832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Blindemannetje spelen - SchoolTV Beeldbank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3779837" y="5876925"/>
            <a:ext cx="262731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blindemannetje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3779837" y="5876925"/>
            <a:ext cx="25066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(hand)doek</a:t>
            </a:r>
          </a:p>
        </p:txBody>
      </p:sp>
      <p:pic>
        <p:nvPicPr>
          <p:cNvPr id="526" name="Shape 526" descr="de do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0"/>
            <a:ext cx="5327649" cy="53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3759200" y="5897562"/>
            <a:ext cx="2303463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eetstokjes</a:t>
            </a:r>
          </a:p>
        </p:txBody>
      </p:sp>
      <p:pic>
        <p:nvPicPr>
          <p:cNvPr id="534" name="Shape 534" descr="de eetstokj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88913"/>
            <a:ext cx="5689600" cy="5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3759200" y="5897562"/>
            <a:ext cx="15462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plak</a:t>
            </a:r>
          </a:p>
        </p:txBody>
      </p:sp>
      <p:pic>
        <p:nvPicPr>
          <p:cNvPr id="542" name="Shape 542" descr="een pl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0"/>
            <a:ext cx="7056437" cy="57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779837" y="5876925"/>
            <a:ext cx="146526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idee</a:t>
            </a:r>
          </a:p>
        </p:txBody>
      </p:sp>
      <p:pic>
        <p:nvPicPr>
          <p:cNvPr id="126" name="Shape 126" descr="het id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0"/>
            <a:ext cx="5111750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779837" y="5876925"/>
            <a:ext cx="21859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schilderij</a:t>
            </a:r>
          </a:p>
        </p:txBody>
      </p:sp>
      <p:pic>
        <p:nvPicPr>
          <p:cNvPr id="550" name="Shape 550" descr="het schilderi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188913"/>
            <a:ext cx="5400675" cy="547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3779837" y="5876925"/>
            <a:ext cx="17478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aanbellen</a:t>
            </a:r>
          </a:p>
        </p:txBody>
      </p:sp>
      <p:pic>
        <p:nvPicPr>
          <p:cNvPr id="558" name="Shape 558" descr="Scheur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3" y="144463"/>
            <a:ext cx="647700" cy="6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 descr="aanbell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836612"/>
            <a:ext cx="7018336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 txBox="1"/>
          <p:nvPr/>
        </p:nvSpPr>
        <p:spPr>
          <a:xfrm>
            <a:off x="3759200" y="5897562"/>
            <a:ext cx="15065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branden</a:t>
            </a:r>
          </a:p>
        </p:txBody>
      </p:sp>
      <p:pic>
        <p:nvPicPr>
          <p:cNvPr id="567" name="Shape 567" descr="brand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8" y="0"/>
            <a:ext cx="3308349" cy="54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 txBox="1"/>
          <p:nvPr/>
        </p:nvSpPr>
        <p:spPr>
          <a:xfrm>
            <a:off x="3779837" y="5876925"/>
            <a:ext cx="21082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ronddraaien</a:t>
            </a:r>
          </a:p>
        </p:txBody>
      </p:sp>
      <p:pic>
        <p:nvPicPr>
          <p:cNvPr id="575" name="Shape 575" descr="ronddraai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0"/>
            <a:ext cx="6985000" cy="58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Shape 582" descr="techniek_scheuren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3" y="0"/>
            <a:ext cx="4300536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/>
        </p:nvSpPr>
        <p:spPr>
          <a:xfrm>
            <a:off x="3779837" y="5876925"/>
            <a:ext cx="16652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blinddoek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doek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verjaardag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verjaardagsfeest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blinddoek		de blinddoeken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doek			de doeken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plak			de plakken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verjaardag		de verjaardagen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verjaardagsfeest de verjaardagsfeesten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blindemannetje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eetstokje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schilderijtje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blindemannetje  	de blindemannetjes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eetstokje		de eetstokjes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schilderijtje		de schilderijtjes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Weet je nog? Overtreffende trap</a:t>
            </a:r>
          </a:p>
        </p:txBody>
      </p:sp>
      <p:grpSp>
        <p:nvGrpSpPr>
          <p:cNvPr id="614" name="Shape 614"/>
          <p:cNvGrpSpPr/>
          <p:nvPr/>
        </p:nvGrpSpPr>
        <p:grpSpPr>
          <a:xfrm>
            <a:off x="1381636" y="2622223"/>
            <a:ext cx="3527922" cy="1957821"/>
            <a:chOff x="49996" y="201334"/>
            <a:chExt cx="3527922" cy="1957821"/>
          </a:xfrm>
        </p:grpSpPr>
        <p:sp>
          <p:nvSpPr>
            <p:cNvPr id="615" name="Shape 615"/>
            <p:cNvSpPr/>
            <p:nvPr/>
          </p:nvSpPr>
          <p:spPr>
            <a:xfrm rot="5400000">
              <a:off x="282453" y="1226504"/>
              <a:ext cx="700194" cy="1165109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A4A4EA"/>
                </a:gs>
                <a:gs pos="35000">
                  <a:srgbClr val="BFBFF0"/>
                </a:gs>
                <a:gs pos="100000">
                  <a:srgbClr val="E5E5FA"/>
                </a:gs>
              </a:gsLst>
              <a:lin ang="16200000" scaled="0"/>
            </a:gradFill>
            <a:ln w="9525" cap="flat" cmpd="sng">
              <a:solidFill>
                <a:srgbClr val="30309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72003" y="864091"/>
              <a:ext cx="1051865" cy="9220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 txBox="1"/>
            <p:nvPr/>
          </p:nvSpPr>
          <p:spPr>
            <a:xfrm>
              <a:off x="72003" y="864091"/>
              <a:ext cx="1051865" cy="922023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kort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1002324" y="1230404"/>
              <a:ext cx="198465" cy="198465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3"/>
                </a:gs>
              </a:gsLst>
              <a:lin ang="16200000" scaled="0"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 rot="5400000">
              <a:off x="1463338" y="655109"/>
              <a:ext cx="700194" cy="1165109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224141" y="504052"/>
              <a:ext cx="1051865" cy="10322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 txBox="1"/>
            <p:nvPr/>
          </p:nvSpPr>
          <p:spPr>
            <a:xfrm>
              <a:off x="1224141" y="504052"/>
              <a:ext cx="1051865" cy="103224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korter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2221306" y="697100"/>
              <a:ext cx="198465" cy="198465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E3FDFF"/>
                </a:gs>
                <a:gs pos="35000">
                  <a:srgbClr val="EAFFFF"/>
                </a:gs>
                <a:gs pos="100000">
                  <a:srgbClr val="F6FDFF"/>
                </a:gs>
              </a:gsLst>
              <a:lin ang="16200000" scaled="0"/>
            </a:gradFill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 rot="5400000">
              <a:off x="2644224" y="254850"/>
              <a:ext cx="700194" cy="1165109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A9A9E1"/>
                </a:gs>
                <a:gs pos="35000">
                  <a:srgbClr val="C4C4E7"/>
                </a:gs>
                <a:gs pos="100000">
                  <a:srgbClr val="E6E6F8"/>
                </a:gs>
              </a:gsLst>
              <a:lin ang="16200000" scaled="0"/>
            </a:gradFill>
            <a:ln w="9525" cap="flat" cmpd="sng">
              <a:solidFill>
                <a:srgbClr val="2A2A8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2526052" y="201334"/>
              <a:ext cx="1051865" cy="3329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2526052" y="201334"/>
              <a:ext cx="1051865" cy="332913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nl-NL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kortst</a:t>
              </a:r>
            </a:p>
          </p:txBody>
        </p:sp>
      </p:grpSp>
      <p:sp>
        <p:nvSpPr>
          <p:cNvPr id="626" name="Shape 626"/>
          <p:cNvSpPr txBox="1"/>
          <p:nvPr/>
        </p:nvSpPr>
        <p:spPr>
          <a:xfrm>
            <a:off x="6084167" y="2348880"/>
            <a:ext cx="1800199" cy="258532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 jij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Klein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Groot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759200" y="5897562"/>
            <a:ext cx="23415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kerstfeest</a:t>
            </a:r>
          </a:p>
        </p:txBody>
      </p:sp>
      <p:pic>
        <p:nvPicPr>
          <p:cNvPr id="133" name="Shape 133" descr="het kerstfe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260350"/>
            <a:ext cx="6408737" cy="544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Vraagzinnen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TweePraat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Leerling 1 zegt een zin  ‘de appel is rood’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Leerling 2 maakt een vraagzin ‘is de appel rood?’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Gebruik de zinnenstroken </a:t>
            </a:r>
            <a:b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ondersteuning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 ook werkblad in map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wij geleerd?</a:t>
            </a:r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4572000" y="2204864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611560" y="2420888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2915816" y="4310342"/>
            <a:ext cx="2952328" cy="17281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4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Shape 648"/>
          <p:cNvSpPr txBox="1"/>
          <p:nvPr/>
        </p:nvSpPr>
        <p:spPr>
          <a:xfrm>
            <a:off x="3759200" y="58975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verjaardag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blindemannetje spelen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blinddoek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Shape 655" descr="de verjaar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473348"/>
            <a:ext cx="3829439" cy="280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1475655" y="5897562"/>
            <a:ext cx="782057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optreden</a:t>
            </a:r>
          </a:p>
        </p:txBody>
      </p:sp>
      <p:pic>
        <p:nvPicPr>
          <p:cNvPr id="663" name="Shape 663" descr="het optred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0"/>
            <a:ext cx="7056437" cy="577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3759200" y="5897562"/>
            <a:ext cx="2246313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versiering</a:t>
            </a:r>
          </a:p>
        </p:txBody>
      </p:sp>
      <p:pic>
        <p:nvPicPr>
          <p:cNvPr id="671" name="Shape 671" descr="de versier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0"/>
            <a:ext cx="6408737" cy="548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Shape 67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3779837" y="5876925"/>
            <a:ext cx="22653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microfoon</a:t>
            </a:r>
          </a:p>
        </p:txBody>
      </p:sp>
      <p:pic>
        <p:nvPicPr>
          <p:cNvPr id="679" name="Shape 679" descr="de microf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692150"/>
            <a:ext cx="4316413" cy="405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Shape 686"/>
          <p:cNvSpPr txBox="1"/>
          <p:nvPr/>
        </p:nvSpPr>
        <p:spPr>
          <a:xfrm>
            <a:off x="3779837" y="5876925"/>
            <a:ext cx="17859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zanger</a:t>
            </a:r>
          </a:p>
        </p:txBody>
      </p:sp>
      <p:pic>
        <p:nvPicPr>
          <p:cNvPr id="687" name="Shape 687" descr="de zang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3" y="188913"/>
            <a:ext cx="5046662" cy="547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Shape 694"/>
          <p:cNvSpPr txBox="1"/>
          <p:nvPr/>
        </p:nvSpPr>
        <p:spPr>
          <a:xfrm>
            <a:off x="3779837" y="5876925"/>
            <a:ext cx="21653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zangeres</a:t>
            </a:r>
          </a:p>
        </p:txBody>
      </p:sp>
      <p:pic>
        <p:nvPicPr>
          <p:cNvPr id="695" name="Shape 695" descr="de zange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0"/>
            <a:ext cx="4354513" cy="580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Shape 702"/>
          <p:cNvSpPr txBox="1"/>
          <p:nvPr/>
        </p:nvSpPr>
        <p:spPr>
          <a:xfrm>
            <a:off x="4194175" y="5875337"/>
            <a:ext cx="17652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toneel</a:t>
            </a:r>
          </a:p>
        </p:txBody>
      </p:sp>
      <p:pic>
        <p:nvPicPr>
          <p:cNvPr id="703" name="Shape 703" descr="het tone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0"/>
            <a:ext cx="6337300" cy="533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323850" y="40767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403350" y="4868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779837" y="5876925"/>
            <a:ext cx="25447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kinderfeest</a:t>
            </a:r>
          </a:p>
        </p:txBody>
      </p:sp>
      <p:pic>
        <p:nvPicPr>
          <p:cNvPr id="141" name="Shape 141" descr="het kinderfe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260350"/>
            <a:ext cx="7343775" cy="54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3759200" y="5897562"/>
            <a:ext cx="19256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publiek</a:t>
            </a:r>
          </a:p>
        </p:txBody>
      </p:sp>
      <p:pic>
        <p:nvPicPr>
          <p:cNvPr id="711" name="Shape 711" descr="het publi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0"/>
            <a:ext cx="7272336" cy="56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Shape 7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 txBox="1"/>
          <p:nvPr/>
        </p:nvSpPr>
        <p:spPr>
          <a:xfrm>
            <a:off x="3779837" y="5876925"/>
            <a:ext cx="20462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applaus</a:t>
            </a:r>
          </a:p>
        </p:txBody>
      </p:sp>
      <p:pic>
        <p:nvPicPr>
          <p:cNvPr id="719" name="Shape 719" descr="het appl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0"/>
            <a:ext cx="3451225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 txBox="1"/>
          <p:nvPr/>
        </p:nvSpPr>
        <p:spPr>
          <a:xfrm>
            <a:off x="3759200" y="5897562"/>
            <a:ext cx="21256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drummer</a:t>
            </a:r>
          </a:p>
        </p:txBody>
      </p:sp>
      <p:pic>
        <p:nvPicPr>
          <p:cNvPr id="727" name="Shape 727" descr="de drum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04812"/>
            <a:ext cx="5564187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Shape 7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3779837" y="5876925"/>
            <a:ext cx="224313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feestmuts</a:t>
            </a:r>
          </a:p>
        </p:txBody>
      </p:sp>
      <p:pic>
        <p:nvPicPr>
          <p:cNvPr id="735" name="Shape 735" descr="de feestmu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0"/>
            <a:ext cx="5761038" cy="576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3759200" y="5897562"/>
            <a:ext cx="136683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dansen</a:t>
            </a:r>
          </a:p>
        </p:txBody>
      </p:sp>
      <p:pic>
        <p:nvPicPr>
          <p:cNvPr id="743" name="Shape 743" descr="de da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3" y="0"/>
            <a:ext cx="4370387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Shape 7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Shape 750"/>
          <p:cNvSpPr txBox="1"/>
          <p:nvPr/>
        </p:nvSpPr>
        <p:spPr>
          <a:xfrm>
            <a:off x="3759200" y="5897562"/>
            <a:ext cx="2366963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hoofddoek</a:t>
            </a:r>
          </a:p>
        </p:txBody>
      </p:sp>
      <p:pic>
        <p:nvPicPr>
          <p:cNvPr id="751" name="Shape 751" descr="de hoofddo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0"/>
            <a:ext cx="6502399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Shape 756" descr="de India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0"/>
            <a:ext cx="5472113" cy="5472113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Shape 758"/>
          <p:cNvSpPr txBox="1">
            <a:spLocks noGrp="1"/>
          </p:cNvSpPr>
          <p:nvPr>
            <p:ph type="subTitle" idx="1"/>
          </p:nvPr>
        </p:nvSpPr>
        <p:spPr>
          <a:xfrm>
            <a:off x="1259632" y="5730875"/>
            <a:ext cx="6440759" cy="838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indiaan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Shape 765" descr="untitl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0"/>
            <a:ext cx="6330950" cy="5445124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Shape 766"/>
          <p:cNvSpPr txBox="1"/>
          <p:nvPr/>
        </p:nvSpPr>
        <p:spPr>
          <a:xfrm>
            <a:off x="3779837" y="5876925"/>
            <a:ext cx="21859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zenuwachtig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Shape 77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Shape 773"/>
          <p:cNvSpPr txBox="1"/>
          <p:nvPr/>
        </p:nvSpPr>
        <p:spPr>
          <a:xfrm>
            <a:off x="3779837" y="5876925"/>
            <a:ext cx="250507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voorstelling</a:t>
            </a:r>
          </a:p>
        </p:txBody>
      </p:sp>
      <p:pic>
        <p:nvPicPr>
          <p:cNvPr id="774" name="Shape 774" descr="de voorstel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0"/>
            <a:ext cx="7810499" cy="53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Shape 7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Shape 781"/>
          <p:cNvSpPr txBox="1"/>
          <p:nvPr/>
        </p:nvSpPr>
        <p:spPr>
          <a:xfrm>
            <a:off x="3759200" y="5897562"/>
            <a:ext cx="1246188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zingen</a:t>
            </a:r>
          </a:p>
        </p:txBody>
      </p:sp>
      <p:pic>
        <p:nvPicPr>
          <p:cNvPr id="782" name="Shape 782" descr="zin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0"/>
            <a:ext cx="7777162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900112" y="43656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131840" y="5877271"/>
            <a:ext cx="208582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Koningsdag</a:t>
            </a:r>
          </a:p>
        </p:txBody>
      </p:sp>
      <p:pic>
        <p:nvPicPr>
          <p:cNvPr id="148" name="Shape 148" descr="de Koninginned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0"/>
            <a:ext cx="7324725" cy="549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Shape 78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 txBox="1"/>
          <p:nvPr/>
        </p:nvSpPr>
        <p:spPr>
          <a:xfrm>
            <a:off x="3779837" y="5876925"/>
            <a:ext cx="12668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buigen</a:t>
            </a:r>
          </a:p>
        </p:txBody>
      </p:sp>
      <p:pic>
        <p:nvPicPr>
          <p:cNvPr id="790" name="Shape 790" descr="bui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0"/>
            <a:ext cx="5127625" cy="5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Shape 7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Shape 797"/>
          <p:cNvSpPr txBox="1"/>
          <p:nvPr/>
        </p:nvSpPr>
        <p:spPr>
          <a:xfrm>
            <a:off x="3759200" y="5897562"/>
            <a:ext cx="14255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smullen</a:t>
            </a:r>
          </a:p>
        </p:txBody>
      </p:sp>
      <p:pic>
        <p:nvPicPr>
          <p:cNvPr id="798" name="Shape 798" descr="smull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0"/>
            <a:ext cx="7920036" cy="50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5" name="Shape 805" descr="1001004002097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0"/>
            <a:ext cx="3725862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Shape 806"/>
          <p:cNvSpPr txBox="1"/>
          <p:nvPr/>
        </p:nvSpPr>
        <p:spPr>
          <a:xfrm>
            <a:off x="2984500" y="5876925"/>
            <a:ext cx="362584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smikkelen en smullen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539552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dans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feestmuts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hoofddoek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indiaan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microfoon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persoon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versiering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voorstelling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zangeres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dans			de dansen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feestmuts		de feestmutsen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hoofddoek		de hoofddoeken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indiaan		de indianen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microfoon		de microfonen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persoon		de personen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versiering		de versieringen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voorstelling		de voorstellingen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zangeres		de zangeressen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drummer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microfoon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zanger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</a:p>
        </p:txBody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drummer		de drummers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microfoon		de microfoons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zanger			de zangers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</a:p>
        </p:txBody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wie,doet,wat,waar,wanneer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Shape 837"/>
          <p:cNvSpPr/>
          <p:nvPr/>
        </p:nvSpPr>
        <p:spPr>
          <a:xfrm>
            <a:off x="971600" y="4077071"/>
            <a:ext cx="1440160" cy="259228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/>
          <p:nvPr/>
        </p:nvSpPr>
        <p:spPr>
          <a:xfrm>
            <a:off x="2555775" y="4077071"/>
            <a:ext cx="1440160" cy="2592287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4181128" y="4077071"/>
            <a:ext cx="1440160" cy="2592287"/>
          </a:xfrm>
          <a:prstGeom prst="rect">
            <a:avLst/>
          </a:prstGeom>
          <a:solidFill>
            <a:srgbClr val="99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Shape 840"/>
          <p:cNvSpPr/>
          <p:nvPr/>
        </p:nvSpPr>
        <p:spPr>
          <a:xfrm>
            <a:off x="5832471" y="4077071"/>
            <a:ext cx="1440160" cy="2592287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/>
          <p:nvPr/>
        </p:nvSpPr>
        <p:spPr>
          <a:xfrm>
            <a:off x="7431832" y="4077071"/>
            <a:ext cx="1440160" cy="2592287"/>
          </a:xfrm>
          <a:prstGeom prst="rect">
            <a:avLst/>
          </a:prstGeom>
          <a:solidFill>
            <a:srgbClr val="FF33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Uitleggen</a:t>
            </a:r>
          </a:p>
        </p:txBody>
      </p:sp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 uit hoe je 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hoofddoek omknoopt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salade maakt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Pannenkoeken moet bakken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tafel dekt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Thee moet zetten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Koffie moet zetten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feestzaal versiert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Een verjaardagsfeest geeft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l-NL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</a:p>
        </p:txBody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Verwijzende functiewoorden (ZiS blz 132)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Hij , zij , jij, wij , haar, zijn, 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Omcirkel de functiewoorden op het blad (zie map) en trek een streep naar het verwijswoord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Diavoorstelling (4:3)</PresentationFormat>
  <Paragraphs>287</Paragraphs>
  <Slides>116</Slides>
  <Notes>116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116</vt:i4>
      </vt:variant>
    </vt:vector>
  </HeadingPairs>
  <TitlesOfParts>
    <vt:vector size="119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</vt:lpstr>
      <vt:lpstr>meervoud</vt:lpstr>
      <vt:lpstr>meervoud</vt:lpstr>
      <vt:lpstr>Grammatica</vt:lpstr>
      <vt:lpstr>Wat hebben wij geleerd?</vt:lpstr>
      <vt:lpstr>Dag 2</vt:lpstr>
      <vt:lpstr> weet je nog? feest vieren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Grammatica</vt:lpstr>
      <vt:lpstr>Wat hebben wij geleerd?</vt:lpstr>
      <vt:lpstr>Dag 3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Grammatica</vt:lpstr>
      <vt:lpstr>Vraagzinnen</vt:lpstr>
      <vt:lpstr>Wat hebben wij geleerd?</vt:lpstr>
      <vt:lpstr>Dag 4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Uitleggen</vt:lpstr>
      <vt:lpstr>Grammatica</vt:lpstr>
      <vt:lpstr>Wat hebben wij geleerd?</vt:lpstr>
      <vt:lpstr>PowerPoint-presentatie</vt:lpstr>
      <vt:lpstr>Weet je nog?</vt:lpstr>
      <vt:lpstr> Weet je nog?</vt:lpstr>
      <vt:lpstr>BINGO!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Wat hebben wij geleerd?</vt:lpstr>
      <vt:lpstr>De diploma uitreiking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Mondeling  Nederlands</dc:title>
  <dc:creator>Invaller  Wissel</dc:creator>
  <cp:lastModifiedBy>Invaller Wissel</cp:lastModifiedBy>
  <cp:revision>1</cp:revision>
  <dcterms:modified xsi:type="dcterms:W3CDTF">2017-03-13T14:08:48Z</dcterms:modified>
</cp:coreProperties>
</file>